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vml" ContentType="application/vnd.openxmlformats-officedocument.vmlDrawing"/>
  <Default Extension="png" ContentType="image/p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9377600" cy="32918400"/>
  <p:notesSz cx="9144000" cy="6858000"/>
  <p:defaultTextStyle>
    <a:defPPr>
      <a:defRPr lang="en-US"/>
    </a:defPPr>
    <a:lvl1pPr marL="0" algn="l" defTabSz="89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894498" algn="l" defTabSz="89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788995" algn="l" defTabSz="89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683493" algn="l" defTabSz="89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577990" algn="l" defTabSz="89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472487" algn="l" defTabSz="89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366985" algn="l" defTabSz="89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261483" algn="l" defTabSz="89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155980" algn="l" defTabSz="894498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5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D7861C"/>
    <a:srgbClr val="0A9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879" autoAdjust="0"/>
  </p:normalViewPr>
  <p:slideViewPr>
    <p:cSldViewPr snapToGrid="0" snapToObjects="1">
      <p:cViewPr>
        <p:scale>
          <a:sx n="24" d="100"/>
          <a:sy n="24" d="100"/>
        </p:scale>
        <p:origin x="680" y="464"/>
      </p:cViewPr>
      <p:guideLst>
        <p:guide orient="horz" pos="10368"/>
        <p:guide pos="155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2387B-06E6-3C44-8F27-C9217C188927}" type="datetimeFigureOut">
              <a:rPr lang="en-US" smtClean="0"/>
              <a:t>11/18/17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43188" y="514350"/>
            <a:ext cx="385762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4C0DC-C29F-2B43-8198-9754946700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70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Behavioral results:</a:t>
            </a:r>
            <a:r>
              <a:rPr lang="en-US" baseline="0" dirty="0" smtClean="0"/>
              <a:t> make bar graphs of RT?</a:t>
            </a:r>
          </a:p>
          <a:p>
            <a:r>
              <a:rPr lang="en-US" dirty="0" smtClean="0"/>
              <a:t>fMRI results:</a:t>
            </a:r>
            <a:r>
              <a:rPr lang="en-US" baseline="0" dirty="0" smtClean="0"/>
              <a:t> labels, figure caption, make blues in graph the same color</a:t>
            </a:r>
          </a:p>
          <a:p>
            <a:r>
              <a:rPr lang="en-US" baseline="0" dirty="0" smtClean="0"/>
              <a:t>References: add marcel 2004, add numbers, rearrange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C0DC-C29F-2B43-8198-97549467009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4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3320" y="10226041"/>
            <a:ext cx="4197096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6640" y="18653760"/>
            <a:ext cx="345643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94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88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83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577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472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366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261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155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F99C-4C7D-7643-88D7-AED2FDE05819}" type="datetimeFigureOut">
              <a:rPr lang="en-US" smtClean="0"/>
              <a:t>11/18/17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31BE-4170-8C40-85AE-B2887FCDE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4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F99C-4C7D-7643-88D7-AED2FDE05819}" type="datetimeFigureOut">
              <a:rPr lang="en-US" smtClean="0"/>
              <a:t>11/18/17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31BE-4170-8C40-85AE-B2887FCDE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32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798760" y="1318266"/>
            <a:ext cx="1110996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8880" y="1318266"/>
            <a:ext cx="3250692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F99C-4C7D-7643-88D7-AED2FDE05819}" type="datetimeFigureOut">
              <a:rPr lang="en-US" smtClean="0"/>
              <a:t>11/18/17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31BE-4170-8C40-85AE-B2887FCDE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43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F99C-4C7D-7643-88D7-AED2FDE05819}" type="datetimeFigureOut">
              <a:rPr lang="en-US" smtClean="0"/>
              <a:t>11/18/17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31BE-4170-8C40-85AE-B2887FCDE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90" y="21153120"/>
            <a:ext cx="41970960" cy="6537960"/>
          </a:xfrm>
        </p:spPr>
        <p:txBody>
          <a:bodyPr anchor="t"/>
          <a:lstStyle>
            <a:lvl1pPr algn="l">
              <a:defRPr sz="7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90" y="13952226"/>
            <a:ext cx="41970960" cy="7200900"/>
          </a:xfrm>
        </p:spPr>
        <p:txBody>
          <a:bodyPr anchor="b"/>
          <a:lstStyle>
            <a:lvl1pPr marL="0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1pPr>
            <a:lvl2pPr marL="894498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78899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3pPr>
            <a:lvl4pPr marL="2683493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4pPr>
            <a:lvl5pPr marL="357799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5pPr>
            <a:lvl6pPr marL="4472487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6pPr>
            <a:lvl7pPr marL="5366985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7pPr>
            <a:lvl8pPr marL="6261483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8pPr>
            <a:lvl9pPr marL="715598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F99C-4C7D-7643-88D7-AED2FDE05819}" type="datetimeFigureOut">
              <a:rPr lang="en-US" smtClean="0"/>
              <a:t>11/18/17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31BE-4170-8C40-85AE-B2887FCDE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11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8880" y="7680967"/>
            <a:ext cx="21808440" cy="21724620"/>
          </a:xfrm>
        </p:spPr>
        <p:txBody>
          <a:bodyPr/>
          <a:lstStyle>
            <a:lvl1pPr>
              <a:defRPr sz="5400"/>
            </a:lvl1pPr>
            <a:lvl2pPr>
              <a:defRPr sz="4700"/>
            </a:lvl2pPr>
            <a:lvl3pPr>
              <a:defRPr sz="39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00280" y="7680967"/>
            <a:ext cx="21808440" cy="21724620"/>
          </a:xfrm>
        </p:spPr>
        <p:txBody>
          <a:bodyPr/>
          <a:lstStyle>
            <a:lvl1pPr>
              <a:defRPr sz="5400"/>
            </a:lvl1pPr>
            <a:lvl2pPr>
              <a:defRPr sz="4700"/>
            </a:lvl2pPr>
            <a:lvl3pPr>
              <a:defRPr sz="39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F99C-4C7D-7643-88D7-AED2FDE05819}" type="datetimeFigureOut">
              <a:rPr lang="en-US" smtClean="0"/>
              <a:t>11/18/17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31BE-4170-8C40-85AE-B2887FCDE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8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1" y="7368541"/>
            <a:ext cx="21817015" cy="3070860"/>
          </a:xfrm>
        </p:spPr>
        <p:txBody>
          <a:bodyPr anchor="b"/>
          <a:lstStyle>
            <a:lvl1pPr marL="0" indent="0">
              <a:buNone/>
              <a:defRPr sz="4700" b="1"/>
            </a:lvl1pPr>
            <a:lvl2pPr marL="894498" indent="0">
              <a:buNone/>
              <a:defRPr sz="3900" b="1"/>
            </a:lvl2pPr>
            <a:lvl3pPr marL="1788995" indent="0">
              <a:buNone/>
              <a:defRPr sz="3600" b="1"/>
            </a:lvl3pPr>
            <a:lvl4pPr marL="2683493" indent="0">
              <a:buNone/>
              <a:defRPr sz="3100" b="1"/>
            </a:lvl4pPr>
            <a:lvl5pPr marL="3577990" indent="0">
              <a:buNone/>
              <a:defRPr sz="3100" b="1"/>
            </a:lvl5pPr>
            <a:lvl6pPr marL="4472487" indent="0">
              <a:buNone/>
              <a:defRPr sz="3100" b="1"/>
            </a:lvl6pPr>
            <a:lvl7pPr marL="5366985" indent="0">
              <a:buNone/>
              <a:defRPr sz="3100" b="1"/>
            </a:lvl7pPr>
            <a:lvl8pPr marL="6261483" indent="0">
              <a:buNone/>
              <a:defRPr sz="3100" b="1"/>
            </a:lvl8pPr>
            <a:lvl9pPr marL="7155980" indent="0">
              <a:buNone/>
              <a:defRPr sz="3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881" y="10439401"/>
            <a:ext cx="21817015" cy="18966180"/>
          </a:xfrm>
        </p:spPr>
        <p:txBody>
          <a:bodyPr/>
          <a:lstStyle>
            <a:lvl1pPr>
              <a:defRPr sz="4700"/>
            </a:lvl1pPr>
            <a:lvl2pPr>
              <a:defRPr sz="3900"/>
            </a:lvl2pPr>
            <a:lvl3pPr>
              <a:defRPr sz="36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3138" y="7368541"/>
            <a:ext cx="21825585" cy="3070860"/>
          </a:xfrm>
        </p:spPr>
        <p:txBody>
          <a:bodyPr anchor="b"/>
          <a:lstStyle>
            <a:lvl1pPr marL="0" indent="0">
              <a:buNone/>
              <a:defRPr sz="4700" b="1"/>
            </a:lvl1pPr>
            <a:lvl2pPr marL="894498" indent="0">
              <a:buNone/>
              <a:defRPr sz="3900" b="1"/>
            </a:lvl2pPr>
            <a:lvl3pPr marL="1788995" indent="0">
              <a:buNone/>
              <a:defRPr sz="3600" b="1"/>
            </a:lvl3pPr>
            <a:lvl4pPr marL="2683493" indent="0">
              <a:buNone/>
              <a:defRPr sz="3100" b="1"/>
            </a:lvl4pPr>
            <a:lvl5pPr marL="3577990" indent="0">
              <a:buNone/>
              <a:defRPr sz="3100" b="1"/>
            </a:lvl5pPr>
            <a:lvl6pPr marL="4472487" indent="0">
              <a:buNone/>
              <a:defRPr sz="3100" b="1"/>
            </a:lvl6pPr>
            <a:lvl7pPr marL="5366985" indent="0">
              <a:buNone/>
              <a:defRPr sz="3100" b="1"/>
            </a:lvl7pPr>
            <a:lvl8pPr marL="6261483" indent="0">
              <a:buNone/>
              <a:defRPr sz="3100" b="1"/>
            </a:lvl8pPr>
            <a:lvl9pPr marL="7155980" indent="0">
              <a:buNone/>
              <a:defRPr sz="3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3138" y="10439401"/>
            <a:ext cx="21825585" cy="18966180"/>
          </a:xfrm>
        </p:spPr>
        <p:txBody>
          <a:bodyPr/>
          <a:lstStyle>
            <a:lvl1pPr>
              <a:defRPr sz="4700"/>
            </a:lvl1pPr>
            <a:lvl2pPr>
              <a:defRPr sz="3900"/>
            </a:lvl2pPr>
            <a:lvl3pPr>
              <a:defRPr sz="36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F99C-4C7D-7643-88D7-AED2FDE05819}" type="datetimeFigureOut">
              <a:rPr lang="en-US" smtClean="0"/>
              <a:t>11/18/17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31BE-4170-8C40-85AE-B2887FCDE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882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F99C-4C7D-7643-88D7-AED2FDE05819}" type="datetimeFigureOut">
              <a:rPr lang="en-US" smtClean="0"/>
              <a:t>11/18/17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31BE-4170-8C40-85AE-B2887FCDE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6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F99C-4C7D-7643-88D7-AED2FDE05819}" type="datetimeFigureOut">
              <a:rPr lang="en-US" smtClean="0"/>
              <a:t>11/18/17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31BE-4170-8C40-85AE-B2887FCDE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45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4" y="1310640"/>
            <a:ext cx="16244890" cy="5577840"/>
          </a:xfrm>
        </p:spPr>
        <p:txBody>
          <a:bodyPr anchor="b"/>
          <a:lstStyle>
            <a:lvl1pPr algn="l">
              <a:defRPr sz="3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270" y="1310646"/>
            <a:ext cx="27603450" cy="28094940"/>
          </a:xfrm>
        </p:spPr>
        <p:txBody>
          <a:bodyPr/>
          <a:lstStyle>
            <a:lvl1pPr>
              <a:defRPr sz="6300"/>
            </a:lvl1pPr>
            <a:lvl2pPr>
              <a:defRPr sz="5400"/>
            </a:lvl2pPr>
            <a:lvl3pPr>
              <a:defRPr sz="47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884" y="6888486"/>
            <a:ext cx="16244890" cy="22517100"/>
          </a:xfrm>
        </p:spPr>
        <p:txBody>
          <a:bodyPr/>
          <a:lstStyle>
            <a:lvl1pPr marL="0" indent="0">
              <a:buNone/>
              <a:defRPr sz="2700"/>
            </a:lvl1pPr>
            <a:lvl2pPr marL="894498" indent="0">
              <a:buNone/>
              <a:defRPr sz="2300"/>
            </a:lvl2pPr>
            <a:lvl3pPr marL="1788995" indent="0">
              <a:buNone/>
              <a:defRPr sz="2000"/>
            </a:lvl3pPr>
            <a:lvl4pPr marL="2683493" indent="0">
              <a:buNone/>
              <a:defRPr sz="1800"/>
            </a:lvl4pPr>
            <a:lvl5pPr marL="3577990" indent="0">
              <a:buNone/>
              <a:defRPr sz="1800"/>
            </a:lvl5pPr>
            <a:lvl6pPr marL="4472487" indent="0">
              <a:buNone/>
              <a:defRPr sz="1800"/>
            </a:lvl6pPr>
            <a:lvl7pPr marL="5366985" indent="0">
              <a:buNone/>
              <a:defRPr sz="1800"/>
            </a:lvl7pPr>
            <a:lvl8pPr marL="6261483" indent="0">
              <a:buNone/>
              <a:defRPr sz="1800"/>
            </a:lvl8pPr>
            <a:lvl9pPr marL="715598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F99C-4C7D-7643-88D7-AED2FDE05819}" type="datetimeFigureOut">
              <a:rPr lang="en-US" smtClean="0"/>
              <a:t>11/18/17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31BE-4170-8C40-85AE-B2887FCDE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8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355" y="23042880"/>
            <a:ext cx="29626560" cy="2720340"/>
          </a:xfrm>
        </p:spPr>
        <p:txBody>
          <a:bodyPr anchor="b"/>
          <a:lstStyle>
            <a:lvl1pPr algn="l">
              <a:defRPr sz="3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8355" y="2941320"/>
            <a:ext cx="29626560" cy="19751040"/>
          </a:xfrm>
        </p:spPr>
        <p:txBody>
          <a:bodyPr/>
          <a:lstStyle>
            <a:lvl1pPr marL="0" indent="0">
              <a:buNone/>
              <a:defRPr sz="6300"/>
            </a:lvl1pPr>
            <a:lvl2pPr marL="894498" indent="0">
              <a:buNone/>
              <a:defRPr sz="5400"/>
            </a:lvl2pPr>
            <a:lvl3pPr marL="1788995" indent="0">
              <a:buNone/>
              <a:defRPr sz="4700"/>
            </a:lvl3pPr>
            <a:lvl4pPr marL="2683493" indent="0">
              <a:buNone/>
              <a:defRPr sz="3900"/>
            </a:lvl4pPr>
            <a:lvl5pPr marL="3577990" indent="0">
              <a:buNone/>
              <a:defRPr sz="3900"/>
            </a:lvl5pPr>
            <a:lvl6pPr marL="4472487" indent="0">
              <a:buNone/>
              <a:defRPr sz="3900"/>
            </a:lvl6pPr>
            <a:lvl7pPr marL="5366985" indent="0">
              <a:buNone/>
              <a:defRPr sz="3900"/>
            </a:lvl7pPr>
            <a:lvl8pPr marL="6261483" indent="0">
              <a:buNone/>
              <a:defRPr sz="3900"/>
            </a:lvl8pPr>
            <a:lvl9pPr marL="7155980" indent="0">
              <a:buNone/>
              <a:defRPr sz="39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355" y="25763220"/>
            <a:ext cx="29626560" cy="3863340"/>
          </a:xfrm>
        </p:spPr>
        <p:txBody>
          <a:bodyPr/>
          <a:lstStyle>
            <a:lvl1pPr marL="0" indent="0">
              <a:buNone/>
              <a:defRPr sz="2700"/>
            </a:lvl1pPr>
            <a:lvl2pPr marL="894498" indent="0">
              <a:buNone/>
              <a:defRPr sz="2300"/>
            </a:lvl2pPr>
            <a:lvl3pPr marL="1788995" indent="0">
              <a:buNone/>
              <a:defRPr sz="2000"/>
            </a:lvl3pPr>
            <a:lvl4pPr marL="2683493" indent="0">
              <a:buNone/>
              <a:defRPr sz="1800"/>
            </a:lvl4pPr>
            <a:lvl5pPr marL="3577990" indent="0">
              <a:buNone/>
              <a:defRPr sz="1800"/>
            </a:lvl5pPr>
            <a:lvl6pPr marL="4472487" indent="0">
              <a:buNone/>
              <a:defRPr sz="1800"/>
            </a:lvl6pPr>
            <a:lvl7pPr marL="5366985" indent="0">
              <a:buNone/>
              <a:defRPr sz="1800"/>
            </a:lvl7pPr>
            <a:lvl8pPr marL="6261483" indent="0">
              <a:buNone/>
              <a:defRPr sz="1800"/>
            </a:lvl8pPr>
            <a:lvl9pPr marL="715598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2F99C-4C7D-7643-88D7-AED2FDE05819}" type="datetimeFigureOut">
              <a:rPr lang="en-US" smtClean="0"/>
              <a:t>11/18/17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831BE-4170-8C40-85AE-B2887FCDE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68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68880" y="1318260"/>
            <a:ext cx="44439840" cy="5486400"/>
          </a:xfrm>
          <a:prstGeom prst="rect">
            <a:avLst/>
          </a:prstGeom>
        </p:spPr>
        <p:txBody>
          <a:bodyPr vert="horz" lIns="178899" tIns="89450" rIns="178899" bIns="8945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0" y="7680967"/>
            <a:ext cx="44439840" cy="21724620"/>
          </a:xfrm>
          <a:prstGeom prst="rect">
            <a:avLst/>
          </a:prstGeom>
        </p:spPr>
        <p:txBody>
          <a:bodyPr vert="horz" lIns="178899" tIns="89450" rIns="178899" bIns="8945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68880" y="30510481"/>
            <a:ext cx="11521440" cy="1752600"/>
          </a:xfrm>
          <a:prstGeom prst="rect">
            <a:avLst/>
          </a:prstGeom>
        </p:spPr>
        <p:txBody>
          <a:bodyPr vert="horz" lIns="178899" tIns="89450" rIns="178899" bIns="89450" rtlCol="0" anchor="ctr"/>
          <a:lstStyle>
            <a:lvl1pPr algn="l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2F99C-4C7D-7643-88D7-AED2FDE05819}" type="datetimeFigureOut">
              <a:rPr lang="en-US" smtClean="0"/>
              <a:t>11/18/17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70680" y="30510481"/>
            <a:ext cx="15636240" cy="1752600"/>
          </a:xfrm>
          <a:prstGeom prst="rect">
            <a:avLst/>
          </a:prstGeom>
        </p:spPr>
        <p:txBody>
          <a:bodyPr vert="horz" lIns="178899" tIns="89450" rIns="178899" bIns="89450" rtlCol="0" anchor="ctr"/>
          <a:lstStyle>
            <a:lvl1pPr algn="ctr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87280" y="30510481"/>
            <a:ext cx="11521440" cy="1752600"/>
          </a:xfrm>
          <a:prstGeom prst="rect">
            <a:avLst/>
          </a:prstGeom>
        </p:spPr>
        <p:txBody>
          <a:bodyPr vert="horz" lIns="178899" tIns="89450" rIns="178899" bIns="89450" rtlCol="0" anchor="ctr"/>
          <a:lstStyle>
            <a:lvl1pPr algn="r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831BE-4170-8C40-85AE-B2887FCDE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80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4498" rtl="0" eaLnBrk="1" latinLnBrk="0" hangingPunct="1">
        <a:spcBef>
          <a:spcPct val="0"/>
        </a:spcBef>
        <a:buNone/>
        <a:defRPr sz="8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0873" indent="-670873" algn="l" defTabSz="894498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453558" indent="-559061" algn="l" defTabSz="894498" rtl="0" eaLnBrk="1" latinLnBrk="0" hangingPunct="1">
        <a:spcBef>
          <a:spcPct val="20000"/>
        </a:spcBef>
        <a:buFont typeface="Arial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236244" indent="-447248" algn="l" defTabSz="894498" rtl="0" eaLnBrk="1" latinLnBrk="0" hangingPunct="1">
        <a:spcBef>
          <a:spcPct val="20000"/>
        </a:spcBef>
        <a:buFont typeface="Arial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3pPr>
      <a:lvl4pPr marL="3130741" indent="-447248" algn="l" defTabSz="894498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4025239" indent="-447248" algn="l" defTabSz="894498" rtl="0" eaLnBrk="1" latinLnBrk="0" hangingPunct="1">
        <a:spcBef>
          <a:spcPct val="20000"/>
        </a:spcBef>
        <a:buFont typeface="Arial"/>
        <a:buChar char="»"/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19737" indent="-447248" algn="l" defTabSz="894498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14233" indent="-447248" algn="l" defTabSz="894498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708731" indent="-447248" algn="l" defTabSz="894498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603229" indent="-447248" algn="l" defTabSz="894498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4498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94498" algn="l" defTabSz="894498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88995" algn="l" defTabSz="894498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683493" algn="l" defTabSz="894498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577990" algn="l" defTabSz="894498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72487" algn="l" defTabSz="894498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66985" algn="l" defTabSz="894498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261483" algn="l" defTabSz="894498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155980" algn="l" defTabSz="894498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package" Target="../embeddings/Microsoft_Excel_Worksheet1.xlsx"/><Relationship Id="rId5" Type="http://schemas.openxmlformats.org/officeDocument/2006/relationships/image" Target="../media/image1.emf"/><Relationship Id="rId6" Type="http://schemas.openxmlformats.org/officeDocument/2006/relationships/package" Target="../embeddings/Microsoft_Excel_Worksheet2.xlsx"/><Relationship Id="rId7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ectangle 212"/>
          <p:cNvSpPr/>
          <p:nvPr/>
        </p:nvSpPr>
        <p:spPr>
          <a:xfrm>
            <a:off x="-2" y="-1"/>
            <a:ext cx="49377600" cy="369604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>
            <a:spLocks/>
          </p:cNvSpPr>
          <p:nvPr/>
        </p:nvSpPr>
        <p:spPr>
          <a:xfrm>
            <a:off x="496951" y="4315693"/>
            <a:ext cx="15392130" cy="11718442"/>
          </a:xfrm>
          <a:prstGeom prst="rect">
            <a:avLst/>
          </a:prstGeom>
          <a:solidFill>
            <a:srgbClr val="FFFFFF"/>
          </a:solidFill>
          <a:ln w="762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333333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21440" y="4331639"/>
            <a:ext cx="15395105" cy="9821301"/>
          </a:xfrm>
          <a:prstGeom prst="rect">
            <a:avLst/>
          </a:prstGeom>
          <a:solidFill>
            <a:srgbClr val="FFFFFF"/>
          </a:solidFill>
          <a:ln w="762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/>
              <a:buChar char="•"/>
            </a:pPr>
            <a:r>
              <a:rPr lang="en-US" dirty="0">
                <a:latin typeface="Gill Sans Light"/>
                <a:cs typeface="Gill Sans Light"/>
              </a:rPr>
              <a:t>At the end of each trial, the correct category was revealed and the subjects recorded the accuracy of their category guess. 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96952" y="16563680"/>
            <a:ext cx="15432918" cy="14690669"/>
          </a:xfrm>
          <a:prstGeom prst="rect">
            <a:avLst/>
          </a:prstGeom>
          <a:solidFill>
            <a:srgbClr val="FFFFFF"/>
          </a:solidFill>
          <a:ln w="762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333333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2091592"/>
            <a:ext cx="49432452" cy="914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7743"/>
            <a:ext cx="4937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spc="200" dirty="0" smtClean="0">
                <a:solidFill>
                  <a:schemeClr val="bg1"/>
                </a:solidFill>
                <a:latin typeface="Gill Sans Light"/>
                <a:cs typeface="Gill Sans Light"/>
              </a:rPr>
              <a:t>Title goes </a:t>
            </a:r>
            <a:r>
              <a:rPr lang="en-US" sz="8800" spc="200" dirty="0" smtClean="0">
                <a:solidFill>
                  <a:schemeClr val="bg1"/>
                </a:solidFill>
                <a:latin typeface="Gill Sans Light"/>
                <a:cs typeface="Gill Sans Light"/>
              </a:rPr>
              <a:t>here (pt. 88)</a:t>
            </a:r>
            <a:endParaRPr lang="en-US" sz="8800" spc="200" dirty="0">
              <a:solidFill>
                <a:schemeClr val="bg1"/>
              </a:solidFill>
              <a:latin typeface="Gill Sans Light"/>
              <a:cs typeface="Gill Sans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446774"/>
            <a:ext cx="4937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pc="300" dirty="0" smtClean="0">
                <a:solidFill>
                  <a:schemeClr val="bg1"/>
                </a:solidFill>
                <a:latin typeface="Gill Sans Light"/>
                <a:cs typeface="Gill Sans Light"/>
              </a:rPr>
              <a:t>Author, Author &amp; </a:t>
            </a:r>
            <a:r>
              <a:rPr lang="en-US" sz="5400" spc="300" dirty="0" smtClean="0">
                <a:solidFill>
                  <a:schemeClr val="bg1"/>
                </a:solidFill>
                <a:latin typeface="Gill Sans Light"/>
                <a:cs typeface="Gill Sans Light"/>
              </a:rPr>
              <a:t>Author (pt. 54)</a:t>
            </a:r>
            <a:endParaRPr lang="en-US" sz="5400" spc="300" dirty="0">
              <a:solidFill>
                <a:schemeClr val="bg1"/>
              </a:solidFill>
              <a:latin typeface="Gill Sans Light"/>
              <a:cs typeface="Gill Sans Light"/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-2" y="3499608"/>
            <a:ext cx="49377600" cy="27432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6429052" y="4315695"/>
            <a:ext cx="16560078" cy="18854306"/>
          </a:xfrm>
          <a:prstGeom prst="rect">
            <a:avLst/>
          </a:prstGeom>
          <a:solidFill>
            <a:srgbClr val="FFFFFF"/>
          </a:solidFill>
          <a:ln w="762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333333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429054" y="23694922"/>
            <a:ext cx="16560075" cy="7559428"/>
          </a:xfrm>
          <a:prstGeom prst="rect">
            <a:avLst/>
          </a:prstGeom>
          <a:solidFill>
            <a:srgbClr val="FFFFFF"/>
          </a:solidFill>
          <a:ln w="762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333333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521440" y="24742676"/>
            <a:ext cx="15398957" cy="6511674"/>
          </a:xfrm>
          <a:prstGeom prst="rect">
            <a:avLst/>
          </a:prstGeom>
          <a:solidFill>
            <a:srgbClr val="FFFFFF"/>
          </a:solidFill>
          <a:ln w="762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333333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69510" y="4489770"/>
            <a:ext cx="80875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spc="300" dirty="0" smtClean="0">
                <a:latin typeface="Gill Sans Light"/>
                <a:cs typeface="Gill Sans Light"/>
              </a:rPr>
              <a:t>Introduction (pt. 60)</a:t>
            </a:r>
            <a:endParaRPr lang="en-US" sz="6000" spc="300" dirty="0">
              <a:latin typeface="Gill Sans Light"/>
              <a:cs typeface="Gill Sans Ligh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733330" y="4422931"/>
            <a:ext cx="10114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spc="300" dirty="0" smtClean="0">
                <a:latin typeface="Gill Sans Light"/>
                <a:cs typeface="Gill Sans Light"/>
              </a:rPr>
              <a:t>Results</a:t>
            </a:r>
            <a:endParaRPr lang="en-US" sz="6000" spc="300" dirty="0">
              <a:latin typeface="Gill Sans Light"/>
              <a:cs typeface="Gill Sans 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721913" y="23915791"/>
            <a:ext cx="15918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spc="300" dirty="0" smtClean="0">
                <a:latin typeface="Gill Sans Light"/>
                <a:cs typeface="Gill Sans Light"/>
              </a:rPr>
              <a:t>Different Results</a:t>
            </a:r>
            <a:endParaRPr lang="en-US" sz="6000" spc="300" dirty="0">
              <a:latin typeface="Gill Sans Light"/>
              <a:cs typeface="Gill Sans Ligh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771564" y="24940551"/>
            <a:ext cx="12733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spc="300" dirty="0" smtClean="0">
                <a:latin typeface="Gill Sans Light"/>
                <a:cs typeface="Gill Sans Light"/>
              </a:rPr>
              <a:t>References</a:t>
            </a:r>
            <a:endParaRPr lang="en-US" sz="6000" spc="300" dirty="0">
              <a:latin typeface="Gill Sans Light"/>
              <a:cs typeface="Gill Sans Ligh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55692" y="16794112"/>
            <a:ext cx="86222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spc="300" dirty="0" smtClean="0">
                <a:latin typeface="Gill Sans Light"/>
                <a:cs typeface="Gill Sans Light"/>
              </a:rPr>
              <a:t>Methods</a:t>
            </a:r>
            <a:endParaRPr lang="en-US" sz="6000" spc="300" dirty="0">
              <a:latin typeface="Gill Sans Light"/>
              <a:cs typeface="Gill Sans Ligh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3996848" y="26002581"/>
            <a:ext cx="14567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000" dirty="0" err="1" smtClean="0">
                <a:latin typeface="Gill Sans Light"/>
                <a:cs typeface="Gill Sans Light"/>
              </a:rPr>
              <a:t>Lastname</a:t>
            </a:r>
            <a:r>
              <a:rPr lang="en-US" sz="3000" dirty="0" smtClean="0">
                <a:latin typeface="Gill Sans Light"/>
                <a:cs typeface="Gill Sans Light"/>
              </a:rPr>
              <a:t>, </a:t>
            </a:r>
            <a:r>
              <a:rPr lang="en-US" sz="3000" dirty="0">
                <a:latin typeface="Gill Sans Light"/>
                <a:cs typeface="Gill Sans Light"/>
              </a:rPr>
              <a:t>F</a:t>
            </a:r>
            <a:r>
              <a:rPr lang="en-US" sz="3000" dirty="0" smtClean="0">
                <a:latin typeface="Gill Sans Light"/>
                <a:cs typeface="Gill Sans Light"/>
              </a:rPr>
              <a:t>. (2000). Title of article. </a:t>
            </a:r>
            <a:r>
              <a:rPr lang="en-US" sz="3000" i="1" dirty="0" smtClean="0">
                <a:latin typeface="Gill Sans Light"/>
                <a:cs typeface="Gill Sans Light"/>
              </a:rPr>
              <a:t>Journal., Volume, </a:t>
            </a:r>
            <a:r>
              <a:rPr lang="en-US" sz="3000" dirty="0">
                <a:latin typeface="Gill Sans Light"/>
                <a:cs typeface="Gill Sans Light"/>
              </a:rPr>
              <a:t>p</a:t>
            </a:r>
            <a:r>
              <a:rPr lang="en-US" sz="3000" dirty="0" smtClean="0">
                <a:latin typeface="Gill Sans Light"/>
                <a:cs typeface="Gill Sans Light"/>
              </a:rPr>
              <a:t>age-page.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err="1">
                <a:latin typeface="Gill Sans Light"/>
                <a:cs typeface="Gill Sans Light"/>
              </a:rPr>
              <a:t>Lastname</a:t>
            </a:r>
            <a:r>
              <a:rPr lang="en-US" sz="3000" dirty="0">
                <a:latin typeface="Gill Sans Light"/>
                <a:cs typeface="Gill Sans Light"/>
              </a:rPr>
              <a:t>, F. (2000). Title of article. </a:t>
            </a:r>
            <a:r>
              <a:rPr lang="en-US" sz="3000" i="1" dirty="0">
                <a:latin typeface="Gill Sans Light"/>
                <a:cs typeface="Gill Sans Light"/>
              </a:rPr>
              <a:t>Journal., Volume, </a:t>
            </a:r>
            <a:r>
              <a:rPr lang="en-US" sz="3000" dirty="0">
                <a:latin typeface="Gill Sans Light"/>
                <a:cs typeface="Gill Sans Light"/>
              </a:rPr>
              <a:t>page-page.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err="1">
                <a:latin typeface="Gill Sans Light"/>
                <a:cs typeface="Gill Sans Light"/>
              </a:rPr>
              <a:t>Lastname</a:t>
            </a:r>
            <a:r>
              <a:rPr lang="en-US" sz="3000" dirty="0">
                <a:latin typeface="Gill Sans Light"/>
                <a:cs typeface="Gill Sans Light"/>
              </a:rPr>
              <a:t>, F. (2000). Title of article. </a:t>
            </a:r>
            <a:r>
              <a:rPr lang="en-US" sz="3000" i="1" dirty="0">
                <a:latin typeface="Gill Sans Light"/>
                <a:cs typeface="Gill Sans Light"/>
              </a:rPr>
              <a:t>Journal., Volume, </a:t>
            </a:r>
            <a:r>
              <a:rPr lang="en-US" sz="3000" dirty="0">
                <a:latin typeface="Gill Sans Light"/>
                <a:cs typeface="Gill Sans Light"/>
              </a:rPr>
              <a:t>page-page.</a:t>
            </a:r>
          </a:p>
          <a:p>
            <a:endParaRPr lang="en-US" sz="3000" dirty="0" smtClean="0">
              <a:latin typeface="Gill Sans Light"/>
              <a:cs typeface="Gill Sans Light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36474140" y="28656106"/>
            <a:ext cx="94975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Gill Sans Light"/>
                <a:cs typeface="Gill Sans Light"/>
              </a:rPr>
              <a:t>This research was funded by….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931353" y="2413386"/>
            <a:ext cx="47626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spc="300" dirty="0" smtClean="0">
                <a:solidFill>
                  <a:schemeClr val="bg1"/>
                </a:solidFill>
                <a:latin typeface="Gill Sans Light"/>
                <a:cs typeface="Gill Sans Light"/>
              </a:rPr>
              <a:t>Department, </a:t>
            </a:r>
            <a:r>
              <a:rPr lang="en-US" sz="5400" spc="300" dirty="0" smtClean="0">
                <a:solidFill>
                  <a:schemeClr val="bg1"/>
                </a:solidFill>
                <a:latin typeface="Gill Sans Light"/>
                <a:cs typeface="Gill Sans Light"/>
              </a:rPr>
              <a:t>University (pt. 54)</a:t>
            </a:r>
            <a:endParaRPr lang="en-US" sz="5400" spc="300" dirty="0">
              <a:solidFill>
                <a:schemeClr val="bg1"/>
              </a:solidFill>
              <a:latin typeface="Gill Sans Light"/>
              <a:cs typeface="Gill Sans Light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33496616" y="14704191"/>
            <a:ext cx="15423782" cy="9518902"/>
          </a:xfrm>
          <a:prstGeom prst="rect">
            <a:avLst/>
          </a:prstGeom>
          <a:solidFill>
            <a:srgbClr val="FFFFFF"/>
          </a:solidFill>
          <a:ln w="762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333333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7151257" y="14897928"/>
            <a:ext cx="7375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spc="300" dirty="0" smtClean="0">
                <a:latin typeface="Gill Sans Light"/>
                <a:cs typeface="Gill Sans Light"/>
              </a:rPr>
              <a:t>Discussion</a:t>
            </a:r>
            <a:endParaRPr lang="en-US" sz="6000" spc="300" dirty="0">
              <a:latin typeface="Gill Sans Light"/>
              <a:cs typeface="Gill Sans Light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1826229" y="32085759"/>
            <a:ext cx="7551369" cy="788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pc="300" dirty="0" err="1" smtClean="0">
                <a:solidFill>
                  <a:schemeClr val="bg1"/>
                </a:solidFill>
                <a:latin typeface="Gill Sans Light"/>
                <a:cs typeface="Gill Sans Light"/>
              </a:rPr>
              <a:t>email@university.edu</a:t>
            </a:r>
            <a:endParaRPr lang="en-US" sz="4400" spc="300" dirty="0">
              <a:solidFill>
                <a:schemeClr val="bg1"/>
              </a:solidFill>
              <a:latin typeface="Gill Sans Light"/>
              <a:cs typeface="Gill Sans Light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931351" y="5676646"/>
            <a:ext cx="14957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Gill Sans Light"/>
                <a:cs typeface="Gill Sans Light"/>
              </a:rPr>
              <a:t>Briefly introduce your </a:t>
            </a:r>
            <a:r>
              <a:rPr lang="en-US" sz="4400" dirty="0" smtClean="0">
                <a:latin typeface="Gill Sans Light"/>
                <a:cs typeface="Gill Sans Light"/>
              </a:rPr>
              <a:t>topic.</a:t>
            </a:r>
            <a:r>
              <a:rPr lang="en-US" sz="4400" baseline="30000" dirty="0" smtClean="0">
                <a:latin typeface="Gill Sans Light"/>
                <a:cs typeface="Gill Sans Light"/>
              </a:rPr>
              <a:t>1,2,3 </a:t>
            </a:r>
            <a:r>
              <a:rPr lang="en-US" sz="4400" dirty="0" smtClean="0">
                <a:latin typeface="Gill Sans Light"/>
                <a:cs typeface="Gill Sans Light"/>
              </a:rPr>
              <a:t>(pt. 44)</a:t>
            </a:r>
            <a:endParaRPr lang="en-US" sz="4400" dirty="0">
              <a:latin typeface="Gill Sans Light"/>
              <a:cs typeface="Gill Sans Light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931351" y="11539799"/>
            <a:ext cx="145629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5"/>
                </a:solidFill>
                <a:latin typeface="Gill Sans"/>
                <a:cs typeface="Gill Sans"/>
              </a:rPr>
              <a:t>Emphasize the goal of the study. </a:t>
            </a:r>
            <a:endParaRPr lang="en-US" sz="4400" dirty="0">
              <a:solidFill>
                <a:schemeClr val="accent5"/>
              </a:solidFill>
              <a:latin typeface="Gill Sans"/>
              <a:cs typeface="Gill San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43417" y="17985531"/>
            <a:ext cx="14957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Gill Sans Light"/>
                <a:cs typeface="Gill Sans Light"/>
              </a:rPr>
              <a:t>Describe stimuli and methods. Use figures where possible.</a:t>
            </a:r>
            <a:endParaRPr lang="en-US" sz="4400" dirty="0">
              <a:latin typeface="Gill Sans Light"/>
              <a:cs typeface="Gill Sans Light"/>
            </a:endParaRP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58251"/>
              </p:ext>
            </p:extLst>
          </p:nvPr>
        </p:nvGraphicFramePr>
        <p:xfrm>
          <a:off x="16498888" y="7056438"/>
          <a:ext cx="9267825" cy="581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Worksheet" r:id="rId4" imgW="6883400" imgH="3848100" progId="Excel.Sheet.12">
                  <p:embed/>
                </p:oleObj>
              </mc:Choice>
              <mc:Fallback>
                <p:oleObj name="Worksheet" r:id="rId4" imgW="6883400" imgH="3848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498888" y="7056438"/>
                        <a:ext cx="9267825" cy="581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927809"/>
              </p:ext>
            </p:extLst>
          </p:nvPr>
        </p:nvGraphicFramePr>
        <p:xfrm>
          <a:off x="25791771" y="7098550"/>
          <a:ext cx="6697482" cy="6081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Worksheet" r:id="rId6" imgW="5346700" imgH="5473700" progId="Excel.Sheet.12">
                  <p:embed/>
                </p:oleObj>
              </mc:Choice>
              <mc:Fallback>
                <p:oleObj name="Worksheet" r:id="rId6" imgW="5346700" imgH="5473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791771" y="7098550"/>
                        <a:ext cx="6697482" cy="6081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18685796" y="10903151"/>
            <a:ext cx="25542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/>
                </a:solidFill>
                <a:latin typeface="Gill Sans Light"/>
                <a:cs typeface="Gill Sans Light"/>
              </a:rPr>
              <a:t> Ad Hoc</a:t>
            </a:r>
            <a:endParaRPr lang="en-US" sz="3200" dirty="0">
              <a:solidFill>
                <a:schemeClr val="accent5"/>
              </a:solidFill>
              <a:latin typeface="Gill Sans Light"/>
              <a:cs typeface="Gill Sans Ligh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8838196" y="7553458"/>
            <a:ext cx="25542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A6A6A6"/>
                </a:solidFill>
                <a:latin typeface="Gill Sans Light"/>
                <a:cs typeface="Gill Sans Light"/>
              </a:rPr>
              <a:t>Automatic</a:t>
            </a:r>
            <a:endParaRPr lang="en-US" sz="3200" dirty="0">
              <a:solidFill>
                <a:srgbClr val="A6A6A6"/>
              </a:solidFill>
              <a:latin typeface="Gill Sans Light"/>
              <a:cs typeface="Gill Sans Ligh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6934041" y="5564407"/>
            <a:ext cx="155552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Gill Sans Light"/>
                <a:cs typeface="Gill Sans Light"/>
              </a:rPr>
              <a:t>Explain your results. Here are examples of figure formatting: </a:t>
            </a:r>
            <a:endParaRPr lang="en-US" sz="4400" dirty="0">
              <a:latin typeface="Gill Sans Light"/>
              <a:cs typeface="Gill Sans Ligh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7478801" y="10949375"/>
            <a:ext cx="25542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Light"/>
                <a:cs typeface="Gill Sans Light"/>
              </a:rPr>
              <a:t>r</a:t>
            </a:r>
            <a:r>
              <a:rPr lang="en-US" sz="2800" baseline="30000" dirty="0" smtClean="0">
                <a:latin typeface="Gill Sans Light"/>
                <a:cs typeface="Gill Sans Light"/>
              </a:rPr>
              <a:t>2</a:t>
            </a:r>
            <a:r>
              <a:rPr lang="en-US" sz="2800" dirty="0" smtClean="0">
                <a:latin typeface="Gill Sans Light"/>
                <a:cs typeface="Gill Sans Light"/>
              </a:rPr>
              <a:t> = 0.41</a:t>
            </a:r>
          </a:p>
          <a:p>
            <a:r>
              <a:rPr lang="en-US" sz="2800" dirty="0">
                <a:latin typeface="Gill Sans Light"/>
                <a:cs typeface="Gill Sans Light"/>
              </a:rPr>
              <a:t>p</a:t>
            </a:r>
            <a:r>
              <a:rPr lang="en-US" sz="2800" dirty="0" smtClean="0">
                <a:latin typeface="Gill Sans Light"/>
                <a:cs typeface="Gill Sans Light"/>
              </a:rPr>
              <a:t> &lt; 0.001</a:t>
            </a:r>
            <a:endParaRPr lang="en-US" sz="2800" dirty="0">
              <a:latin typeface="Gill Sans Light"/>
              <a:cs typeface="Gill Sans Light"/>
            </a:endParaRPr>
          </a:p>
        </p:txBody>
      </p:sp>
      <p:sp>
        <p:nvSpPr>
          <p:cNvPr id="167" name="Rectangle 166"/>
          <p:cNvSpPr/>
          <p:nvPr/>
        </p:nvSpPr>
        <p:spPr>
          <a:xfrm flipV="1">
            <a:off x="-10132" y="31901017"/>
            <a:ext cx="49469040" cy="22859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6307306" y="4489770"/>
            <a:ext cx="95330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spc="300" dirty="0" smtClean="0">
                <a:latin typeface="Gill Sans Light"/>
                <a:cs typeface="Gill Sans Light"/>
              </a:rPr>
              <a:t>More Results</a:t>
            </a:r>
            <a:endParaRPr lang="en-US" sz="6000" spc="300" dirty="0">
              <a:latin typeface="Gill Sans Light"/>
              <a:cs typeface="Gill Sans Light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33898082" y="16160642"/>
            <a:ext cx="145629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4BACC6"/>
                </a:solidFill>
                <a:latin typeface="Gill Sans"/>
                <a:cs typeface="Gill Sans"/>
              </a:rPr>
              <a:t>Summarize your results &amp; talk about the big picture.</a:t>
            </a:r>
            <a:endParaRPr lang="en-US" sz="4400" dirty="0">
              <a:solidFill>
                <a:srgbClr val="4BACC6"/>
              </a:solidFill>
              <a:latin typeface="Gill Sans"/>
              <a:cs typeface="Gill Sans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33958815" y="20059512"/>
            <a:ext cx="14957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Gill Sans Light"/>
                <a:cs typeface="Gill Sans Light"/>
              </a:rPr>
              <a:t>Discuss limitations or future work. </a:t>
            </a:r>
            <a:endParaRPr lang="en-US" sz="4400" dirty="0">
              <a:latin typeface="Gill Sans Light"/>
              <a:cs typeface="Gill Sans Light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17086441" y="14122148"/>
            <a:ext cx="155552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Gill Sans Light"/>
                <a:cs typeface="Gill Sans Light"/>
              </a:rPr>
              <a:t>The charts were made with Excel. </a:t>
            </a:r>
            <a:r>
              <a:rPr lang="en-US" sz="4400" dirty="0" smtClean="0">
                <a:latin typeface="Gill Sans Light"/>
                <a:cs typeface="Gill Sans Light"/>
              </a:rPr>
              <a:t>The </a:t>
            </a:r>
            <a:r>
              <a:rPr lang="en-US" sz="4400" dirty="0" smtClean="0">
                <a:latin typeface="Gill Sans Light"/>
                <a:cs typeface="Gill Sans Light"/>
              </a:rPr>
              <a:t>fonts for the axes, labels, and legend are Gill Sans Light, </a:t>
            </a:r>
            <a:r>
              <a:rPr lang="en-US" sz="4400" dirty="0" err="1" smtClean="0">
                <a:latin typeface="Gill Sans Light"/>
                <a:cs typeface="Gill Sans Light"/>
              </a:rPr>
              <a:t>pt</a:t>
            </a:r>
            <a:r>
              <a:rPr lang="en-US" sz="4400" dirty="0" smtClean="0">
                <a:latin typeface="Gill Sans Light"/>
                <a:cs typeface="Gill Sans Light"/>
              </a:rPr>
              <a:t> 20-24. The gray and turquoise colors are included in the default Office color scheme. </a:t>
            </a:r>
            <a:endParaRPr lang="en-US" sz="4400" dirty="0">
              <a:latin typeface="Gill Sans Light"/>
              <a:cs typeface="Gill Sans Light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3996848" y="28656106"/>
            <a:ext cx="2155010" cy="21512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 1</a:t>
            </a:r>
            <a:endParaRPr lang="en-US" dirty="0"/>
          </a:p>
        </p:txBody>
      </p:sp>
      <p:sp>
        <p:nvSpPr>
          <p:cNvPr id="181" name="Oval 180"/>
          <p:cNvSpPr/>
          <p:nvPr/>
        </p:nvSpPr>
        <p:spPr>
          <a:xfrm>
            <a:off x="46306053" y="28808506"/>
            <a:ext cx="2155010" cy="215121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Logo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05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28896</TotalTime>
  <Words>262</Words>
  <Application>Microsoft Macintosh PowerPoint</Application>
  <PresentationFormat>Custom</PresentationFormat>
  <Paragraphs>33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Gill Sans</vt:lpstr>
      <vt:lpstr>Gill Sans Light</vt:lpstr>
      <vt:lpstr>Arial</vt:lpstr>
      <vt:lpstr>Office Theme</vt:lpstr>
      <vt:lpstr>Worksheet</vt:lpstr>
      <vt:lpstr>PowerPoint Presentation</vt:lpstr>
    </vt:vector>
  </TitlesOfParts>
  <Company>UCSB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Marinsek</dc:creator>
  <cp:lastModifiedBy>nikki.marinsek@gmail.com</cp:lastModifiedBy>
  <cp:revision>179</cp:revision>
  <dcterms:created xsi:type="dcterms:W3CDTF">2013-08-01T02:14:43Z</dcterms:created>
  <dcterms:modified xsi:type="dcterms:W3CDTF">2017-11-18T17:53:56Z</dcterms:modified>
</cp:coreProperties>
</file>